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4" r:id="rId2"/>
    <p:sldId id="272" r:id="rId3"/>
    <p:sldId id="275" r:id="rId4"/>
    <p:sldId id="268" r:id="rId5"/>
    <p:sldId id="258" r:id="rId6"/>
    <p:sldId id="260" r:id="rId7"/>
    <p:sldId id="261" r:id="rId8"/>
    <p:sldId id="262" r:id="rId9"/>
    <p:sldId id="270" r:id="rId10"/>
    <p:sldId id="267" r:id="rId11"/>
    <p:sldId id="263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800000"/>
    <a:srgbClr val="0D0D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91" y="-1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15B37B-D6DC-409F-9BFA-CC9AB4842A67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D12FE8-8576-47B5-9C76-6910B09879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vi-VN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16F58868-0A6F-4026-A5C8-DE633BC41875}" type="slidenum">
              <a:rPr lang="vi-VN"/>
              <a:pPr/>
              <a:t>4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59814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D12FE8-8576-47B5-9C76-6910B09879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033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/>
          <p:nvPr userDrawn="1"/>
        </p:nvPicPr>
        <p:blipFill>
          <a:blip r:embed="rId13"/>
          <a:stretch>
            <a:fillRect/>
          </a:stretch>
        </p:blipFill>
        <p:spPr>
          <a:xfrm>
            <a:off x="-76200" y="-76200"/>
            <a:ext cx="9296399" cy="6934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heel spokes="8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png"/><Relationship Id="rId13" Type="http://schemas.openxmlformats.org/officeDocument/2006/relationships/image" Target="../media/image61.png"/><Relationship Id="rId3" Type="http://schemas.openxmlformats.org/officeDocument/2006/relationships/image" Target="../media/image7.jpeg"/><Relationship Id="rId7" Type="http://schemas.openxmlformats.org/officeDocument/2006/relationships/image" Target="../media/image55.png"/><Relationship Id="rId12" Type="http://schemas.openxmlformats.org/officeDocument/2006/relationships/image" Target="../media/image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11" Type="http://schemas.openxmlformats.org/officeDocument/2006/relationships/image" Target="../media/image59.png"/><Relationship Id="rId5" Type="http://schemas.openxmlformats.org/officeDocument/2006/relationships/image" Target="../media/image53.png"/><Relationship Id="rId10" Type="http://schemas.openxmlformats.org/officeDocument/2006/relationships/image" Target="../media/image58.png"/><Relationship Id="rId4" Type="http://schemas.openxmlformats.org/officeDocument/2006/relationships/image" Target="../media/image52.png"/><Relationship Id="rId9" Type="http://schemas.openxmlformats.org/officeDocument/2006/relationships/image" Target="../media/image57.png"/><Relationship Id="rId14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gif"/><Relationship Id="rId3" Type="http://schemas.openxmlformats.org/officeDocument/2006/relationships/audio" Target="../media/audio1.wav"/><Relationship Id="rId7" Type="http://schemas.openxmlformats.org/officeDocument/2006/relationships/image" Target="../media/image49.gif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Documents%20and%20Settings\Administrator\Desktop\dong%20mau%20lac%20hong%20ppt.MP3" TargetMode="External"/><Relationship Id="rId6" Type="http://schemas.openxmlformats.org/officeDocument/2006/relationships/image" Target="../media/image48.png"/><Relationship Id="rId5" Type="http://schemas.openxmlformats.org/officeDocument/2006/relationships/image" Target="../media/image10.jpeg"/><Relationship Id="rId4" Type="http://schemas.openxmlformats.org/officeDocument/2006/relationships/image" Target="../media/image9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1.bin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1" y="381000"/>
            <a:ext cx="8305799" cy="6019800"/>
          </a:xfrm>
          <a:prstGeom prst="rect">
            <a:avLst/>
          </a:prstGeom>
        </p:spPr>
      </p:pic>
      <p:sp>
        <p:nvSpPr>
          <p:cNvPr id="4" name="Text Box 5"/>
          <p:cNvSpPr txBox="1">
            <a:spLocks noGrp="1" noChangeArrowheads="1"/>
          </p:cNvSpPr>
          <p:nvPr>
            <p:ph type="ctrTitle"/>
          </p:nvPr>
        </p:nvSpPr>
        <p:spPr bwMode="auto">
          <a:xfrm>
            <a:off x="1057624" y="805225"/>
            <a:ext cx="528678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TRƯỜNG TIỂU HỌC  KIÊU KỴ</a:t>
            </a:r>
          </a:p>
        </p:txBody>
      </p:sp>
      <p:sp>
        <p:nvSpPr>
          <p:cNvPr id="6" name="Rectangle 5"/>
          <p:cNvSpPr/>
          <p:nvPr/>
        </p:nvSpPr>
        <p:spPr>
          <a:xfrm>
            <a:off x="1925239" y="1548421"/>
            <a:ext cx="3551550" cy="807913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4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C00000"/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MÔN TOÁN</a:t>
            </a:r>
          </a:p>
        </p:txBody>
      </p:sp>
      <p:sp>
        <p:nvSpPr>
          <p:cNvPr id="7" name="Rectangle 6"/>
          <p:cNvSpPr/>
          <p:nvPr/>
        </p:nvSpPr>
        <p:spPr>
          <a:xfrm>
            <a:off x="2895600" y="2517847"/>
            <a:ext cx="188384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000" b="1" dirty="0" err="1">
                <a:solidFill>
                  <a:srgbClr val="003300"/>
                </a:solidFill>
                <a:latin typeface="Lucida Calligraphy" panose="03010101010101010101" pitchFamily="66" charset="0"/>
                <a:ea typeface="Tahoma" panose="020B0604030504040204" pitchFamily="34" charset="0"/>
                <a:cs typeface="Tahoma" panose="020B0604030504040204" pitchFamily="34" charset="0"/>
              </a:rPr>
              <a:t>Lớp</a:t>
            </a:r>
            <a:r>
              <a:rPr lang="en-US" sz="3000" b="1" dirty="0">
                <a:solidFill>
                  <a:srgbClr val="003300"/>
                </a:solidFill>
                <a:latin typeface="Lucida Calligraphy" panose="03010101010101010101" pitchFamily="66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3000" b="1" dirty="0" err="1">
                <a:solidFill>
                  <a:srgbClr val="003300"/>
                </a:solidFill>
                <a:latin typeface="Lucida Calligraphy" panose="03010101010101010101" pitchFamily="66" charset="0"/>
                <a:ea typeface="Tahoma" panose="020B0604030504040204" pitchFamily="34" charset="0"/>
                <a:cs typeface="Tahoma" panose="020B0604030504040204" pitchFamily="34" charset="0"/>
              </a:rPr>
              <a:t>Bốn</a:t>
            </a:r>
            <a:endParaRPr lang="en-US" sz="3000" dirty="0">
              <a:solidFill>
                <a:srgbClr val="003300"/>
              </a:solidFill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5741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heel spokes="8"/>
      </p:transition>
    </mc:Choice>
    <mc:Fallback xmlns="">
      <p:transition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5E-6 4.07407E-6 L 5E-6 -0.02408 " pathEditMode="relative" rAng="0" ptsTypes="AA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04"/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984773" y="1721971"/>
                <a:ext cx="2625142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a)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/>
                          </a:rPr>
                          <m:t>𝟕</m:t>
                        </m:r>
                      </m:num>
                      <m:den>
                        <m:r>
                          <a:rPr lang="en-US" sz="4400" b="1" i="1">
                            <a:latin typeface="Cambria Math"/>
                          </a:rPr>
                          <m:t>𝟔</m:t>
                        </m:r>
                      </m:den>
                    </m:f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     </m:t>
                    </m:r>
                    <m:f>
                      <m:fPr>
                        <m:ctrlPr>
                          <a:rPr lang="en-US" sz="4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4400" b="1" i="1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sz="4400" b="1">
                        <a:latin typeface="Cambria Math"/>
                      </a:rPr>
                      <m:t>=</m:t>
                    </m:r>
                  </m:oMath>
                </a14:m>
                <a:endParaRPr lang="en-US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773" y="1721971"/>
                <a:ext cx="2625142" cy="1070358"/>
              </a:xfrm>
              <a:prstGeom prst="rect">
                <a:avLst/>
              </a:prstGeom>
              <a:blipFill>
                <a:blip r:embed="rId4"/>
                <a:stretch>
                  <a:fillRect l="-60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984773" y="3061863"/>
                <a:ext cx="3298019" cy="10806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>
                    <a:latin typeface="Times New Roman" pitchFamily="18" charset="0"/>
                    <a:cs typeface="Times New Roman" pitchFamily="18" charset="0"/>
                  </a:rPr>
                  <a:t>b)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/>
                          </a:rPr>
                          <m:t>𝟓</m:t>
                        </m:r>
                      </m:num>
                      <m:den>
                        <m:r>
                          <a:rPr lang="en-US" sz="4400" b="1" i="1">
                            <a:latin typeface="Cambria Math"/>
                          </a:rPr>
                          <m:t>𝟖</m:t>
                        </m:r>
                      </m:den>
                    </m:f>
                    <m:r>
                      <a:rPr lang="en-US" sz="4400" b="1" i="0" smtClean="0">
                        <a:latin typeface="Cambria Math" panose="02040503050406030204" pitchFamily="18" charset="0"/>
                      </a:rPr>
                      <m:t>     </m:t>
                    </m:r>
                    <m:f>
                      <m:fPr>
                        <m:ctrlPr>
                          <a:rPr lang="en-US" sz="4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sz="4400" b="1" i="1">
                            <a:latin typeface="Cambria Math"/>
                          </a:rPr>
                          <m:t>𝟐</m:t>
                        </m:r>
                      </m:den>
                    </m:f>
                    <m:r>
                      <a:rPr lang="en-US" sz="4400" b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4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/>
                          </a:rPr>
                          <m:t>𝟏𝟕</m:t>
                        </m:r>
                      </m:num>
                      <m:den>
                        <m:r>
                          <a:rPr lang="en-US" sz="4400" b="1" i="1">
                            <a:latin typeface="Cambria Math"/>
                          </a:rPr>
                          <m:t>𝟖</m:t>
                        </m:r>
                        <m:r>
                          <a:rPr lang="en-US" sz="4400" b="1" i="1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endParaRPr lang="en-US" sz="44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773" y="3061863"/>
                <a:ext cx="3298019" cy="1080617"/>
              </a:xfrm>
              <a:prstGeom prst="rect">
                <a:avLst/>
              </a:prstGeom>
              <a:blipFill>
                <a:blip r:embed="rId5"/>
                <a:stretch>
                  <a:fillRect l="-48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3048000" y="4236571"/>
                <a:ext cx="2554610" cy="10703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/>
                  <a:t>c)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/>
                          </a:rPr>
                          <m:t>𝟒</m:t>
                        </m:r>
                      </m:num>
                      <m:den>
                        <m:r>
                          <a:rPr lang="en-US" sz="4400" b="1" i="1">
                            <a:latin typeface="Cambria Math"/>
                          </a:rPr>
                          <m:t>𝟕</m:t>
                        </m:r>
                      </m:den>
                    </m:f>
                    <m:r>
                      <a:rPr lang="en-US" sz="4400" b="1">
                        <a:latin typeface="Cambria Math"/>
                      </a:rPr>
                      <m:t> </m:t>
                    </m:r>
                    <m:r>
                      <a:rPr lang="en-US" sz="4400" b="0" i="0">
                        <a:latin typeface="Cambria Math" panose="02040503050406030204" pitchFamily="18" charset="0"/>
                      </a:rPr>
                      <m:t>   </m:t>
                    </m:r>
                    <m:r>
                      <a:rPr lang="en-US" sz="4400" b="1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en-US" sz="4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4400" b="1" i="1">
                            <a:latin typeface="Cambria Math"/>
                          </a:rPr>
                          <m:t>𝟑</m:t>
                        </m:r>
                      </m:den>
                    </m:f>
                    <m:r>
                      <a:rPr lang="en-US" sz="4400" b="1">
                        <a:latin typeface="Cambria Math"/>
                      </a:rPr>
                      <m:t>=</m:t>
                    </m:r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236571"/>
                <a:ext cx="2554610" cy="1070358"/>
              </a:xfrm>
              <a:prstGeom prst="rect">
                <a:avLst/>
              </a:prstGeom>
              <a:blipFill>
                <a:blip r:embed="rId6"/>
                <a:stretch>
                  <a:fillRect l="-5967" b="-11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3124200" y="5483543"/>
                <a:ext cx="2986780" cy="10671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/>
                  <a:t>d</a:t>
                </a:r>
                <a:r>
                  <a:rPr lang="en-US" sz="3200" b="1" dirty="0" smtClean="0"/>
                  <a:t>) 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/>
                      </a:rPr>
                      <m:t>𝟐</m:t>
                    </m:r>
                    <m:r>
                      <a:rPr lang="en-US" sz="4400" b="1">
                        <a:latin typeface="Cambria Math"/>
                      </a:rPr>
                      <m:t> : </m:t>
                    </m:r>
                    <m:f>
                      <m:fPr>
                        <m:ctrlPr>
                          <a:rPr lang="en-US" sz="44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4400" b="1" i="1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sz="4400" b="1" i="1">
                            <a:latin typeface="Cambria Math"/>
                          </a:rPr>
                          <m:t>𝟒</m:t>
                        </m:r>
                      </m:den>
                    </m:f>
                    <m:r>
                      <a:rPr lang="en-US" sz="4400" b="1">
                        <a:latin typeface="Cambria Math"/>
                      </a:rPr>
                      <m:t>=</m:t>
                    </m:r>
                    <m:r>
                      <a:rPr lang="en-US" sz="4400" b="1" i="1">
                        <a:latin typeface="Cambria Math"/>
                      </a:rPr>
                      <m:t>𝟒</m:t>
                    </m:r>
                  </m:oMath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00" y="5483543"/>
                <a:ext cx="2986780" cy="1067152"/>
              </a:xfrm>
              <a:prstGeom prst="rect">
                <a:avLst/>
              </a:prstGeom>
              <a:blipFill>
                <a:blip r:embed="rId7"/>
                <a:stretch>
                  <a:fillRect l="-5317" b="-1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1721428" y="914400"/>
            <a:ext cx="57161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905817" y="1874459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905817" y="3093659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6918790" y="4389059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6931763" y="5584045"/>
            <a:ext cx="609600" cy="60960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6852639" y="5584045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878586" y="3093659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Đ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904532" y="4375398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885072" y="1899284"/>
            <a:ext cx="6225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5521744" y="1726463"/>
                <a:ext cx="867545" cy="10245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2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200" b="1" i="1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3200" b="1" i="1">
                              <a:latin typeface="Cambria Math"/>
                            </a:rPr>
                            <m:t>𝟏𝟒</m:t>
                          </m:r>
                          <m:r>
                            <a:rPr lang="en-US" sz="3200" b="1" i="1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200" b="1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744" y="1726463"/>
                <a:ext cx="867545" cy="102451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5541782" y="1755606"/>
                <a:ext cx="827471" cy="9662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3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𝟏</m:t>
                          </m:r>
                          <m:r>
                            <a:rPr lang="en-US" sz="3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</m:t>
                          </m:r>
                          <m:r>
                            <a:rPr lang="en-US" sz="3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41782" y="1755606"/>
                <a:ext cx="827471" cy="96622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618127" y="4265424"/>
                <a:ext cx="774571" cy="8991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1" i="1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US" sz="2800" b="1" i="1">
                              <a:latin typeface="Cambria Math"/>
                            </a:rPr>
                            <m:t> </m:t>
                          </m:r>
                          <m:r>
                            <a:rPr lang="en-US" sz="2800" b="1" i="1">
                              <a:latin typeface="Cambria Math"/>
                            </a:rPr>
                            <m:t>𝟐𝟏</m:t>
                          </m:r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127" y="4265424"/>
                <a:ext cx="774571" cy="89915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618127" y="4236571"/>
                <a:ext cx="817853" cy="9568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3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000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𝟖</m:t>
                          </m:r>
                        </m:num>
                        <m:den>
                          <m:r>
                            <a:rPr lang="en-US" sz="3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3000" b="1" i="1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𝟐𝟏</m:t>
                          </m:r>
                        </m:den>
                      </m:f>
                    </m:oMath>
                  </m:oMathPara>
                </a14:m>
                <a:endParaRPr lang="en-US" sz="30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8127" y="4236571"/>
                <a:ext cx="817853" cy="9568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065837" y="2020308"/>
                <a:ext cx="5517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5837" y="2020308"/>
                <a:ext cx="551753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057186" y="3346544"/>
                <a:ext cx="551753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57186" y="3346544"/>
                <a:ext cx="551753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079885" y="4551401"/>
                <a:ext cx="490839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0" smtClean="0">
                          <a:latin typeface="Cambria Math" panose="02040503050406030204" pitchFamily="18" charset="0"/>
                        </a:rPr>
                        <m:t>𝐱</m:t>
                      </m:r>
                    </m:oMath>
                  </m:oMathPara>
                </a14:m>
                <a:endParaRPr lang="en-US" sz="28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9885" y="4551401"/>
                <a:ext cx="490839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0547271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xit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 animBg="1"/>
      <p:bldP spid="29" grpId="0" animBg="1"/>
      <p:bldP spid="30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Alternate Process 3"/>
          <p:cNvSpPr/>
          <p:nvPr/>
        </p:nvSpPr>
        <p:spPr>
          <a:xfrm>
            <a:off x="2009775" y="2511425"/>
            <a:ext cx="5486400" cy="320040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8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0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</a:t>
            </a:r>
            <a:endParaRPr lang="en-US" sz="8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15875"/>
            <a:ext cx="2495550" cy="249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8988637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flower-rose-013_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734881">
            <a:off x="3124200" y="4343400"/>
            <a:ext cx="16764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2389" name="WordArt 5"/>
          <p:cNvSpPr>
            <a:spLocks noChangeArrowheads="1" noChangeShapeType="1" noTextEdit="1"/>
          </p:cNvSpPr>
          <p:nvPr/>
        </p:nvSpPr>
        <p:spPr bwMode="auto">
          <a:xfrm>
            <a:off x="2286000" y="1447800"/>
            <a:ext cx="4724400" cy="10477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58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latin typeface="Times New Roman"/>
                <a:cs typeface="Times New Roman"/>
              </a:rPr>
              <a:t>Tiết học kết thúc!</a:t>
            </a:r>
          </a:p>
        </p:txBody>
      </p:sp>
      <p:sp>
        <p:nvSpPr>
          <p:cNvPr id="272390" name="WordArt 6" descr="Woven mat"/>
          <p:cNvSpPr>
            <a:spLocks noChangeArrowheads="1" noChangeShapeType="1" noTextEdit="1"/>
          </p:cNvSpPr>
          <p:nvPr/>
        </p:nvSpPr>
        <p:spPr bwMode="auto">
          <a:xfrm>
            <a:off x="1447800" y="3048000"/>
            <a:ext cx="64770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Right"/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eaLnBrk="1" hangingPunct="1">
              <a:defRPr/>
            </a:pP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chăm</a:t>
            </a:r>
            <a:r>
              <a:rPr lang="en-US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kern="10" dirty="0" err="1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ngoan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blipFill dpi="0" rotWithShape="0">
                  <a:blip r:embed="rId5"/>
                  <a:srcRect/>
                  <a:tile tx="0" ty="0" sx="100000" sy="100000" flip="none" algn="tl"/>
                </a:blip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157701" name="dong mau lac hong ppt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6"/>
          <a:srcRect/>
          <a:stretch>
            <a:fillRect/>
          </a:stretch>
        </p:blipFill>
        <p:spPr bwMode="auto">
          <a:xfrm>
            <a:off x="8915400" y="6553200"/>
            <a:ext cx="228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7702" name="Text Box 6"/>
          <p:cNvSpPr txBox="1">
            <a:spLocks noChangeArrowheads="1"/>
          </p:cNvSpPr>
          <p:nvPr/>
        </p:nvSpPr>
        <p:spPr bwMode="auto">
          <a:xfrm>
            <a:off x="6705600" y="6400800"/>
            <a:ext cx="228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altLang="en-US"/>
              <a:t>.</a:t>
            </a:r>
          </a:p>
        </p:txBody>
      </p:sp>
      <p:pic>
        <p:nvPicPr>
          <p:cNvPr id="20487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>
            <a:off x="7092950" y="-768350"/>
            <a:ext cx="44450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8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74650" y="538163"/>
            <a:ext cx="539750" cy="250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9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5400000" flipV="1">
            <a:off x="1600200" y="-685800"/>
            <a:ext cx="3810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0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>
            <a:off x="8229600" y="533400"/>
            <a:ext cx="533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1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-5400000">
            <a:off x="1403350" y="5002213"/>
            <a:ext cx="550863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2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V="1">
            <a:off x="328613" y="3810000"/>
            <a:ext cx="509587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3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rot="16246599" flipV="1">
            <a:off x="7312819" y="5179219"/>
            <a:ext cx="534987" cy="205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4" name="Picture 4" descr="659204qfhni5vgxw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 flipH="1" flipV="1">
            <a:off x="8148638" y="3657600"/>
            <a:ext cx="614362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5" name="Picture 2" descr="flower-rose-013_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67200" y="4038600"/>
            <a:ext cx="16764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6" name="Picture 2" descr="flower-rose-013_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719955">
            <a:off x="5105400" y="4373563"/>
            <a:ext cx="1524000" cy="224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97" name="Picture 17" descr="Obst100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295400" y="44196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723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23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3" presetClass="entr" presetSubtype="16" repeatCount="2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7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9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7701"/>
                </p:tgtEl>
              </p:cMediaNode>
            </p:audio>
          </p:childTnLst>
        </p:cTn>
      </p:par>
    </p:tnLst>
    <p:bldLst>
      <p:bldP spid="272389" grpId="0" animBg="1"/>
      <p:bldP spid="1577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381000" y="304800"/>
            <a:ext cx="8382000" cy="62484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981200" y="2130425"/>
            <a:ext cx="48862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isometricOffAxis1Right"/>
              <a:lightRig rig="threePt" dir="t"/>
            </a:scene3d>
          </a:bodyPr>
          <a:lstStyle/>
          <a:p>
            <a:pPr algn="ctr"/>
            <a:r>
              <a:rPr lang="en-US" sz="54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0D0D75"/>
                </a:solidFill>
                <a:effectLst/>
                <a:latin typeface="Lucida Calligraphy" panose="03010101010101010101" pitchFamily="66" charset="0"/>
              </a:rPr>
              <a:t>KHỞI ĐỘNG</a:t>
            </a:r>
            <a:endParaRPr lang="en-US" sz="54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rgbClr val="0D0D75"/>
              </a:solidFill>
              <a:effectLst/>
              <a:latin typeface="Lucida Calligraphy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28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heel spokes="8"/>
      </p:transition>
    </mc:Choice>
    <mc:Fallback xmlns="">
      <p:transition>
        <p:wheel spokes="8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59325" y="290946"/>
            <a:ext cx="7315200" cy="1447800"/>
            <a:chOff x="1295400" y="457200"/>
            <a:chExt cx="7315200" cy="1447800"/>
          </a:xfrm>
        </p:grpSpPr>
        <p:grpSp>
          <p:nvGrpSpPr>
            <p:cNvPr id="10" name="Group 9"/>
            <p:cNvGrpSpPr/>
            <p:nvPr/>
          </p:nvGrpSpPr>
          <p:grpSpPr>
            <a:xfrm>
              <a:off x="1295400" y="457200"/>
              <a:ext cx="7315200" cy="1447800"/>
              <a:chOff x="1600200" y="1066800"/>
              <a:chExt cx="7315200" cy="1447800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1600200" y="1066800"/>
                <a:ext cx="7162800" cy="1143000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ounded Rectangle 8"/>
              <p:cNvSpPr/>
              <p:nvPr/>
            </p:nvSpPr>
            <p:spPr>
              <a:xfrm>
                <a:off x="1752600" y="1371600"/>
                <a:ext cx="7162800" cy="11430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1" name="Rectangle 10"/>
            <p:cNvSpPr/>
            <p:nvPr/>
          </p:nvSpPr>
          <p:spPr>
            <a:xfrm>
              <a:off x="1600200" y="762000"/>
              <a:ext cx="685800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*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Muốn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cộng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hai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phân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khác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ta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làm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như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thế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nào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?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692725" y="1977764"/>
            <a:ext cx="7315200" cy="1447800"/>
            <a:chOff x="1295400" y="457200"/>
            <a:chExt cx="7315200" cy="1447800"/>
          </a:xfrm>
        </p:grpSpPr>
        <p:grpSp>
          <p:nvGrpSpPr>
            <p:cNvPr id="15" name="Group 14"/>
            <p:cNvGrpSpPr/>
            <p:nvPr/>
          </p:nvGrpSpPr>
          <p:grpSpPr>
            <a:xfrm>
              <a:off x="1295400" y="457200"/>
              <a:ext cx="7315200" cy="1447800"/>
              <a:chOff x="1600200" y="1066800"/>
              <a:chExt cx="7315200" cy="1447800"/>
            </a:xfrm>
          </p:grpSpPr>
          <p:sp>
            <p:nvSpPr>
              <p:cNvPr id="17" name="Rounded Rectangle 16"/>
              <p:cNvSpPr/>
              <p:nvPr/>
            </p:nvSpPr>
            <p:spPr>
              <a:xfrm>
                <a:off x="1600200" y="1066800"/>
                <a:ext cx="7162800" cy="1143000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ounded Rectangle 17"/>
              <p:cNvSpPr/>
              <p:nvPr/>
            </p:nvSpPr>
            <p:spPr>
              <a:xfrm>
                <a:off x="1752600" y="1371600"/>
                <a:ext cx="7162800" cy="11430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16" name="Rectangle 15"/>
            <p:cNvSpPr/>
            <p:nvPr/>
          </p:nvSpPr>
          <p:spPr>
            <a:xfrm>
              <a:off x="1600200" y="762000"/>
              <a:ext cx="685800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*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Muốn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trừ</a:t>
              </a:r>
              <a:r>
                <a:rPr lang="en-US" altLang="vi-VN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hai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phân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khác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mẫu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ta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làm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như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thế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nào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?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226125" y="3598801"/>
            <a:ext cx="7315200" cy="1447800"/>
            <a:chOff x="1295400" y="457200"/>
            <a:chExt cx="7315200" cy="1447800"/>
          </a:xfrm>
        </p:grpSpPr>
        <p:grpSp>
          <p:nvGrpSpPr>
            <p:cNvPr id="20" name="Group 19"/>
            <p:cNvGrpSpPr/>
            <p:nvPr/>
          </p:nvGrpSpPr>
          <p:grpSpPr>
            <a:xfrm>
              <a:off x="1295400" y="457200"/>
              <a:ext cx="7315200" cy="1447800"/>
              <a:chOff x="1600200" y="1066800"/>
              <a:chExt cx="7315200" cy="1447800"/>
            </a:xfrm>
          </p:grpSpPr>
          <p:sp>
            <p:nvSpPr>
              <p:cNvPr id="22" name="Rounded Rectangle 21"/>
              <p:cNvSpPr/>
              <p:nvPr/>
            </p:nvSpPr>
            <p:spPr>
              <a:xfrm>
                <a:off x="1600200" y="1066800"/>
                <a:ext cx="7162800" cy="1143000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1752600" y="1371600"/>
                <a:ext cx="7162800" cy="11430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1" name="Rectangle 20"/>
            <p:cNvSpPr/>
            <p:nvPr/>
          </p:nvSpPr>
          <p:spPr>
            <a:xfrm>
              <a:off x="1600200" y="762000"/>
              <a:ext cx="685800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*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Muốn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nhân</a:t>
              </a:r>
              <a:r>
                <a:rPr lang="en-US" altLang="vi-VN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hai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phân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ta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làm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như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thế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nào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?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1641765" y="5230199"/>
            <a:ext cx="7315200" cy="1447800"/>
            <a:chOff x="1295400" y="457200"/>
            <a:chExt cx="7315200" cy="1447800"/>
          </a:xfrm>
        </p:grpSpPr>
        <p:grpSp>
          <p:nvGrpSpPr>
            <p:cNvPr id="26" name="Group 25"/>
            <p:cNvGrpSpPr/>
            <p:nvPr/>
          </p:nvGrpSpPr>
          <p:grpSpPr>
            <a:xfrm>
              <a:off x="1295400" y="457200"/>
              <a:ext cx="7315200" cy="1447800"/>
              <a:chOff x="1600200" y="1066800"/>
              <a:chExt cx="7315200" cy="1447800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1600200" y="1066800"/>
                <a:ext cx="7162800" cy="1143000"/>
              </a:xfrm>
              <a:prstGeom prst="roundRect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1752600" y="1371600"/>
                <a:ext cx="7162800" cy="1143000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1600200" y="762000"/>
              <a:ext cx="6858000" cy="107721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*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Muốn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chia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hai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phân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số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smtClean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ta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làm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như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thế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vi-VN" sz="3200" b="1" dirty="0" err="1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nào</a:t>
              </a:r>
              <a:r>
                <a:rPr lang="en-US" altLang="vi-VN" sz="3200" b="1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</a:rPr>
                <a:t> 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0067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heel spokes="8"/>
      </p:transition>
    </mc:Choice>
    <mc:Fallback xmlns="">
      <p:transition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9" name="Picture 4" descr="BARRE JP59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1878" y="5638800"/>
            <a:ext cx="8628783" cy="1024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3" name="TextBox 3"/>
          <p:cNvSpPr txBox="1">
            <a:spLocks noChangeArrowheads="1"/>
          </p:cNvSpPr>
          <p:nvPr/>
        </p:nvSpPr>
        <p:spPr bwMode="auto">
          <a:xfrm>
            <a:off x="533400" y="478919"/>
            <a:ext cx="822801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endParaRPr lang="en-US" sz="3200" b="1" i="1" dirty="0">
              <a:latin typeface="Times New Roman" panose="02020603050405020304" pitchFamily="18" charset="0"/>
              <a:ea typeface="Tahoma" pitchFamily="34" charset="0"/>
              <a:cs typeface="Times New Roman" pitchFamily="18" charset="0"/>
            </a:endParaRPr>
          </a:p>
          <a:p>
            <a:pPr algn="ctr" eaLnBrk="1" hangingPunct="1"/>
            <a:r>
              <a:rPr lang="en-US" sz="32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Thứ</a:t>
            </a:r>
            <a:r>
              <a:rPr lang="en-US" sz="32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năm</a:t>
            </a:r>
            <a:r>
              <a:rPr lang="en-US" sz="3200" b="1" i="1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ngày</a:t>
            </a:r>
            <a:r>
              <a:rPr lang="en-US" sz="32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3200" b="1" i="1" dirty="0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17 </a:t>
            </a:r>
            <a:r>
              <a:rPr lang="en-US" sz="32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tháng</a:t>
            </a:r>
            <a:r>
              <a:rPr lang="en-US" sz="32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3 </a:t>
            </a:r>
            <a:r>
              <a:rPr lang="en-US" sz="3200" b="1" i="1" dirty="0" err="1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năm</a:t>
            </a:r>
            <a:r>
              <a:rPr lang="en-US" sz="3200" b="1" i="1" dirty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2022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314326" y="1735018"/>
            <a:ext cx="822801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200" b="1" dirty="0" err="1" smtClean="0"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Toán</a:t>
            </a:r>
            <a:endParaRPr lang="en-US" sz="3200" b="1" dirty="0"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442264" y="2448749"/>
            <a:ext cx="822801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Luyện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tập</a:t>
            </a:r>
            <a:r>
              <a:rPr lang="en-US" sz="36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itchFamily="34" charset="0"/>
                <a:cs typeface="Times New Roman" panose="02020603050405020304" pitchFamily="18" charset="0"/>
              </a:rPr>
              <a:t>chung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ea typeface="Tahoma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876800" y="3195935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n-US" sz="2400" b="1" i="1" dirty="0" err="1" smtClean="0">
                <a:latin typeface="Times New Roman" panose="02020603050405020304" pitchFamily="18" charset="0"/>
                <a:ea typeface="Tahoma" pitchFamily="34" charset="0"/>
                <a:cs typeface="Times New Roman" pitchFamily="18" charset="0"/>
              </a:rPr>
              <a:t>Trang</a:t>
            </a:r>
            <a:r>
              <a:rPr lang="en-US" sz="2400" b="1" i="1" dirty="0" smtClean="0">
                <a:latin typeface="Times New Roman" panose="02020603050405020304" pitchFamily="18" charset="0"/>
                <a:ea typeface="Tahoma" pitchFamily="34" charset="0"/>
                <a:cs typeface="Times New Roman" pitchFamily="18" charset="0"/>
              </a:rPr>
              <a:t> 138</a:t>
            </a:r>
            <a:endParaRPr lang="en-US" sz="2400" b="1" i="1" dirty="0">
              <a:latin typeface="Times New Roman" panose="02020603050405020304" pitchFamily="18" charset="0"/>
              <a:ea typeface="Tahoma" pitchFamily="34" charset="0"/>
              <a:cs typeface="Times New Roman" pitchFamily="18" charset="0"/>
            </a:endParaRPr>
          </a:p>
        </p:txBody>
      </p:sp>
      <p:pic>
        <p:nvPicPr>
          <p:cNvPr id="12" name="Picture 11"/>
          <p:cNvPicPr/>
          <p:nvPr/>
        </p:nvPicPr>
        <p:blipFill>
          <a:blip r:embed="rId4"/>
          <a:stretch>
            <a:fillRect/>
          </a:stretch>
        </p:blipFill>
        <p:spPr>
          <a:xfrm>
            <a:off x="4023518" y="4326285"/>
            <a:ext cx="1247775" cy="10572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heel spokes="8"/>
      </p:transition>
    </mc:Choice>
    <mc:Fallback xmlns="">
      <p:transition>
        <p:wheel spokes="8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163740" y="88868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221672" y="1030878"/>
            <a:ext cx="2466108" cy="1075231"/>
            <a:chOff x="367146" y="1321745"/>
            <a:chExt cx="2466108" cy="10752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623454" y="1321745"/>
                  <a:ext cx="2209800" cy="10752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23454" y="1321745"/>
                  <a:ext cx="2209800" cy="107523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103418" y="1015309"/>
            <a:ext cx="2611582" cy="1085875"/>
            <a:chOff x="367146" y="1316103"/>
            <a:chExt cx="2611582" cy="10858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768928" y="1316103"/>
                  <a:ext cx="2209800" cy="10858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𝟏𝟐</m:t>
                            </m:r>
                          </m:den>
                        </m:f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68928" y="1316103"/>
                  <a:ext cx="2209800" cy="10858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19403" y="993061"/>
            <a:ext cx="2379519" cy="1085875"/>
            <a:chOff x="367146" y="1279577"/>
            <a:chExt cx="2379519" cy="10858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36865" y="1279577"/>
                  <a:ext cx="2209800" cy="10858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+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6865" y="1279577"/>
                  <a:ext cx="2209800" cy="10858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204026" y="1059017"/>
                <a:ext cx="2389500" cy="1075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𝟏𝟎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𝟏𝟓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𝟏𝟐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04026" y="1059017"/>
                <a:ext cx="2389500" cy="10752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582141" y="1059016"/>
                <a:ext cx="1347741" cy="1075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𝟐𝟐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𝟏𝟓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141" y="1059016"/>
                <a:ext cx="1347741" cy="10752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325500" y="2818470"/>
                <a:ext cx="2389500" cy="10824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𝟏𝟐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25500" y="2818470"/>
                <a:ext cx="2389500" cy="108247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5645532" y="2842722"/>
                <a:ext cx="1347741" cy="10686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𝟕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𝟏𝟐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532" y="2842722"/>
                <a:ext cx="1347741" cy="1068626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4349003" y="4833103"/>
                <a:ext cx="2389500" cy="1071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𝟏𝟐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+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𝟏𝟎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003" y="4833103"/>
                <a:ext cx="2389500" cy="10718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6707642" y="4819060"/>
                <a:ext cx="1347741" cy="1072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𝟏𝟗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𝟏𝟐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7642" y="4819060"/>
                <a:ext cx="1347741" cy="1072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3727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heel spokes="8"/>
      </p:transition>
    </mc:Choice>
    <mc:Fallback xmlns="">
      <p:transition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22309 0.26158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163" y="1307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625 0.00209 L -0.4316 0.55579 " pathEditMode="relative" rAng="0" ptsTypes="AA">
                                      <p:cBhvr>
                                        <p:cTn id="22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67" y="2768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  <p:bldP spid="11" grpId="0"/>
      <p:bldP spid="28" grpId="0"/>
      <p:bldP spid="2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1007" y="76046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71372" y="1037675"/>
            <a:ext cx="2548329" cy="1075231"/>
            <a:chOff x="367146" y="1353195"/>
            <a:chExt cx="2548329" cy="10752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05675" y="1353195"/>
                  <a:ext cx="2209800" cy="10752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𝟐</m:t>
                            </m:r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𝟓</m:t>
                            </m:r>
                          </m:den>
                        </m:f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𝟏𝟏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05675" y="1353195"/>
                  <a:ext cx="2209800" cy="1075231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367146" y="1534336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701398" y="1039599"/>
            <a:ext cx="2528454" cy="1073307"/>
            <a:chOff x="258661" y="1394837"/>
            <a:chExt cx="2528454" cy="10733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77315" y="1394837"/>
                  <a:ext cx="2209800" cy="1073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𝟕</m:t>
                            </m:r>
                          </m:den>
                        </m:f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𝟏𝟒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77315" y="1394837"/>
                  <a:ext cx="2209800" cy="1073307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258661" y="1605601"/>
              <a:ext cx="835532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365047" y="1011766"/>
            <a:ext cx="2971800" cy="1085875"/>
            <a:chOff x="152400" y="1325432"/>
            <a:chExt cx="2971800" cy="10858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152400" y="1325432"/>
                  <a:ext cx="2971800" cy="10858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𝟔</m:t>
                            </m:r>
                          </m:den>
                        </m:f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−</m:t>
                        </m:r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400" y="1325432"/>
                  <a:ext cx="2971800" cy="1085875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494297" y="1560594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825302" y="1011766"/>
                <a:ext cx="2389500" cy="1085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solidFill>
                            <a:schemeClr val="tx1"/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𝟔𝟗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𝟏𝟓</m:t>
                          </m:r>
                        </m:den>
                      </m:f>
                      <m:r>
                        <a:rPr lang="en-US" sz="3400" b="1">
                          <a:solidFill>
                            <a:schemeClr val="tx1"/>
                          </a:solidFill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3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𝟓𝟓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en-US" sz="34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25302" y="1011766"/>
                <a:ext cx="2389500" cy="108587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5322298" y="1032029"/>
                <a:ext cx="1115374" cy="107523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𝟏𝟒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𝟏𝟓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22298" y="1032029"/>
                <a:ext cx="1115374" cy="1075231"/>
              </a:xfrm>
              <a:prstGeom prst="rect">
                <a:avLst/>
              </a:prstGeom>
              <a:blipFill>
                <a:blip r:embed="rId6"/>
                <a:stretch>
                  <a:fillRect r="-382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3648245" y="3029414"/>
                <a:ext cx="2389500" cy="1071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𝟏𝟒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𝟏𝟒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8245" y="3029414"/>
                <a:ext cx="2389500" cy="10718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6033073" y="3001255"/>
                <a:ext cx="1347741" cy="1082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𝟏𝟒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33073" y="3001255"/>
                <a:ext cx="1347741" cy="10826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17443" y="4990044"/>
                <a:ext cx="2389500" cy="1071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𝟏𝟎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𝟏𝟐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−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𝟗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𝟏𝟐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7443" y="4990044"/>
                <a:ext cx="2389500" cy="10718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6607731" y="4972722"/>
                <a:ext cx="1347741" cy="1072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𝟏𝟐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7731" y="4972722"/>
                <a:ext cx="1347741" cy="1072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1067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wheel spokes="8"/>
      </p:transition>
    </mc:Choice>
    <mc:Fallback xmlns="">
      <p:transition>
        <p:wheel spokes="8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719 -1.11111E-6 L -0.24757 0.29236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528" y="14606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7037E-7 L -0.4599 0.57338 " pathEditMode="relative" rAng="0" ptsTypes="AA">
                                      <p:cBhvr>
                                        <p:cTn id="22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3003" y="2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11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56308" y="145455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01495" y="943992"/>
            <a:ext cx="2209800" cy="1085875"/>
            <a:chOff x="553895" y="1299174"/>
            <a:chExt cx="2209800" cy="108587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53895" y="1299174"/>
                  <a:ext cx="2209800" cy="108587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𝟓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𝟔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3895" y="1299174"/>
                  <a:ext cx="2209800" cy="1085875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553895" y="1534334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463635" y="980629"/>
            <a:ext cx="2373454" cy="1073307"/>
            <a:chOff x="367146" y="1266556"/>
            <a:chExt cx="2373454" cy="10733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530800" y="1266556"/>
                  <a:ext cx="2209800" cy="1073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𝟓</m:t>
                            </m:r>
                          </m:den>
                        </m:f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𝟏𝟑</m:t>
                        </m:r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0800" y="1266556"/>
                  <a:ext cx="2209800" cy="107330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367146" y="1534336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158346" y="980629"/>
            <a:ext cx="2376054" cy="1073307"/>
            <a:chOff x="367146" y="1308112"/>
            <a:chExt cx="2376054" cy="10733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533400" y="1308112"/>
                  <a:ext cx="2209800" cy="1073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𝟏𝟓</m:t>
                        </m:r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𝐱</m:t>
                        </m:r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𝟒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𝟓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33400" y="1308112"/>
                  <a:ext cx="2209800" cy="1073307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367146" y="1534336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2136638" y="954674"/>
                <a:ext cx="1673150" cy="1085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𝟑</m:t>
                          </m:r>
                          <m:r>
                            <a:rPr lang="en-US" sz="3400" b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𝐱</m:t>
                          </m:r>
                          <m:r>
                            <a:rPr lang="en-US" sz="3400" b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𝟒</m:t>
                          </m:r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𝐱</m:t>
                          </m:r>
                          <m:r>
                            <a:rPr lang="en-US" sz="3400" b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𝟔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6638" y="954674"/>
                <a:ext cx="1673150" cy="10858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881312" y="957970"/>
                <a:ext cx="1347741" cy="1082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𝟏𝟓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𝟐𝟒</m:t>
                          </m:r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1312" y="957970"/>
                <a:ext cx="1347741" cy="108266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5341822" y="954674"/>
                <a:ext cx="1182631" cy="10861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𝟓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𝟖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1822" y="954674"/>
                <a:ext cx="1182631" cy="10861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3555765" y="2825009"/>
                <a:ext cx="1934440" cy="1075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3400" b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𝐱</m:t>
                          </m:r>
                          <m:r>
                            <a:rPr lang="en-US" sz="3400" b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𝟏𝟑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5765" y="2825009"/>
                <a:ext cx="1934440" cy="10752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5466392" y="2836768"/>
                <a:ext cx="1347741" cy="10861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66392" y="2836768"/>
                <a:ext cx="1347741" cy="10861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4267199" y="4748321"/>
                <a:ext cx="1934440" cy="108587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𝟏𝟓</m:t>
                          </m:r>
                          <m:r>
                            <a:rPr lang="en-US" sz="3400" b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𝐱</m:t>
                          </m:r>
                          <m:r>
                            <a:rPr lang="en-US" sz="3400" b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199" y="4748321"/>
                <a:ext cx="1934440" cy="108587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6134423" y="4753642"/>
                <a:ext cx="1251560" cy="1075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𝟔𝟎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34423" y="4753642"/>
                <a:ext cx="1251560" cy="107523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7282839" y="5009481"/>
                <a:ext cx="1251561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r>
                        <a:rPr lang="en-US" sz="3400" b="1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𝟏𝟐</m:t>
                      </m:r>
                    </m:oMath>
                  </m:oMathPara>
                </a14:m>
                <a:endParaRPr lang="en-US" sz="3400" dirty="0"/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82839" y="5009481"/>
                <a:ext cx="1251561" cy="615553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071809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3.7037E-6 L -0.22483 0.26759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06" y="1338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-0.42448 0.55648 " pathEditMode="relative" rAng="0" ptsTypes="AA">
                                      <p:cBhvr>
                                        <p:cTn id="22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233" y="278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7" grpId="0"/>
      <p:bldP spid="28" grpId="0"/>
      <p:bldP spid="29" grpId="0"/>
      <p:bldP spid="31" grpId="0"/>
      <p:bldP spid="32" grpId="0"/>
      <p:bldP spid="33" grpId="0"/>
      <p:bldP spid="3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50317" y="244310"/>
            <a:ext cx="3207327" cy="748145"/>
            <a:chOff x="394855" y="242455"/>
            <a:chExt cx="3207327" cy="748145"/>
          </a:xfrm>
        </p:grpSpPr>
        <p:sp>
          <p:nvSpPr>
            <p:cNvPr id="5" name="Oval 4"/>
            <p:cNvSpPr/>
            <p:nvPr/>
          </p:nvSpPr>
          <p:spPr>
            <a:xfrm>
              <a:off x="394855" y="242455"/>
              <a:ext cx="748145" cy="748145"/>
            </a:xfrm>
            <a:prstGeom prst="ellipse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63782" y="293361"/>
              <a:ext cx="24384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 err="1"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600" b="1" dirty="0">
                  <a:latin typeface="Times New Roman" pitchFamily="18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570422" y="1130550"/>
            <a:ext cx="2230242" cy="1075231"/>
            <a:chOff x="734945" y="1444281"/>
            <a:chExt cx="2230242" cy="107523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755387" y="1444281"/>
                  <a:ext cx="2209800" cy="10752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𝟖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𝟓</m:t>
                            </m:r>
                          </m:den>
                        </m:f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 :</m:t>
                        </m:r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𝟏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𝟑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55387" y="1444281"/>
                  <a:ext cx="2209800" cy="1075231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TextBox 8"/>
            <p:cNvSpPr txBox="1"/>
            <p:nvPr/>
          </p:nvSpPr>
          <p:spPr>
            <a:xfrm>
              <a:off x="734945" y="1651347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a)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815123" y="1141576"/>
            <a:ext cx="2264240" cy="1073307"/>
            <a:chOff x="859960" y="1325432"/>
            <a:chExt cx="2264240" cy="107330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TextBox 12"/>
                <p:cNvSpPr txBox="1"/>
                <p:nvPr/>
              </p:nvSpPr>
              <p:spPr>
                <a:xfrm>
                  <a:off x="914400" y="1325432"/>
                  <a:ext cx="2209800" cy="107330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𝟑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𝟕</m:t>
                            </m:r>
                          </m:den>
                        </m:f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 :</m:t>
                        </m:r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𝟐</m:t>
                        </m:r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3" name="TextBox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4400" y="1325432"/>
                  <a:ext cx="2209800" cy="1073307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TextBox 13"/>
            <p:cNvSpPr txBox="1"/>
            <p:nvPr/>
          </p:nvSpPr>
          <p:spPr>
            <a:xfrm>
              <a:off x="859960" y="1554641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b)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573982" y="1038806"/>
            <a:ext cx="2247219" cy="1071832"/>
            <a:chOff x="834736" y="1318927"/>
            <a:chExt cx="2247219" cy="10718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TextBox 15"/>
                <p:cNvSpPr txBox="1"/>
                <p:nvPr/>
              </p:nvSpPr>
              <p:spPr>
                <a:xfrm>
                  <a:off x="872155" y="1318927"/>
                  <a:ext cx="2209800" cy="10718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3400" b="1" i="1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𝟐</m:t>
                        </m:r>
                        <m:r>
                          <a:rPr lang="en-US" sz="3400" b="1" i="0" smtClean="0">
                            <a:solidFill>
                              <a:srgbClr val="0D0D75"/>
                            </a:solidFill>
                            <a:latin typeface="Cambria Math"/>
                          </a:rPr>
                          <m:t> :</m:t>
                        </m:r>
                        <m:r>
                          <a:rPr lang="en-US" sz="3400" b="1">
                            <a:solidFill>
                              <a:srgbClr val="0D0D75"/>
                            </a:solidFill>
                            <a:latin typeface="Cambria Math"/>
                          </a:rPr>
                          <m:t> </m:t>
                        </m:r>
                        <m:f>
                          <m:fPr>
                            <m:ctrlPr>
                              <a:rPr lang="en-US" sz="3400" b="1" i="1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𝟐</m:t>
                            </m:r>
                          </m:num>
                          <m:den>
                            <m:r>
                              <a:rPr lang="en-US" sz="3400" b="1" i="1" smtClean="0">
                                <a:solidFill>
                                  <a:srgbClr val="0D0D75"/>
                                </a:solidFill>
                                <a:latin typeface="Cambria Math"/>
                              </a:rPr>
                              <m:t>𝟒</m:t>
                            </m:r>
                          </m:den>
                        </m:f>
                      </m:oMath>
                    </m:oMathPara>
                  </a14:m>
                  <a:endParaRPr lang="en-US" sz="3400" b="1" dirty="0">
                    <a:solidFill>
                      <a:srgbClr val="0D0D75"/>
                    </a:solidFill>
                    <a:latin typeface="Times New Roman" pitchFamily="18" charset="0"/>
                    <a:cs typeface="Times New Roman" pitchFamily="18" charset="0"/>
                  </a:endParaRPr>
                </a:p>
              </p:txBody>
            </p:sp>
          </mc:Choice>
          <mc:Fallback xmlns="">
            <p:sp>
              <p:nvSpPr>
                <p:cNvPr id="16" name="TextBox 1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72155" y="1318927"/>
                  <a:ext cx="2209800" cy="10718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TextBox 16"/>
            <p:cNvSpPr txBox="1"/>
            <p:nvPr/>
          </p:nvSpPr>
          <p:spPr>
            <a:xfrm>
              <a:off x="834736" y="1590676"/>
              <a:ext cx="838200" cy="61555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400" b="1" dirty="0">
                  <a:solidFill>
                    <a:srgbClr val="0D0D75"/>
                  </a:solidFill>
                  <a:latin typeface="Times New Roman" pitchFamily="18" charset="0"/>
                  <a:cs typeface="Times New Roman" pitchFamily="18" charset="0"/>
                </a:rPr>
                <a:t>c)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2323052" y="1124234"/>
                <a:ext cx="1914627" cy="1075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𝟖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𝟓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 </m:t>
                      </m:r>
                      <m:r>
                        <a:rPr lang="en-US" sz="3400" b="1" i="1">
                          <a:latin typeface="Cambria Math"/>
                        </a:rPr>
                        <m:t>𝐱</m:t>
                      </m:r>
                      <m:r>
                        <a:rPr lang="en-US" sz="3400" b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23052" y="1124234"/>
                <a:ext cx="1914627" cy="107523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250469" y="1138029"/>
                <a:ext cx="1865511" cy="1075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latin typeface="Cambria Math"/>
                            </a:rPr>
                            <m:t>𝟖</m:t>
                          </m:r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𝐱</m:t>
                          </m:r>
                          <m:r>
                            <a:rPr lang="en-US" sz="3400" b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sz="3400" b="1" i="1">
                              <a:latin typeface="Cambria Math"/>
                            </a:rPr>
                            <m:t>𝟓</m:t>
                          </m:r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𝐱</m:t>
                          </m:r>
                          <m:r>
                            <a:rPr lang="en-US" sz="3400" b="1">
                              <a:latin typeface="Cambria Math"/>
                            </a:rPr>
                            <m:t> </m:t>
                          </m:r>
                          <m:r>
                            <a:rPr lang="en-US" sz="3400" b="1" i="1">
                              <a:latin typeface="Cambria Math"/>
                            </a:rPr>
                            <m:t>𝟏</m:t>
                          </m:r>
                          <m:r>
                            <a:rPr lang="en-US" sz="3400" b="1" i="1"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0469" y="1138029"/>
                <a:ext cx="1865511" cy="107523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6002095" y="1126300"/>
                <a:ext cx="1347740" cy="10752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𝟐𝟒</m:t>
                          </m:r>
                        </m:num>
                        <m:den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𝟓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02095" y="1126300"/>
                <a:ext cx="1347740" cy="10752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Rectangle 26"/>
              <p:cNvSpPr/>
              <p:nvPr/>
            </p:nvSpPr>
            <p:spPr>
              <a:xfrm>
                <a:off x="3534764" y="2915314"/>
                <a:ext cx="1819216" cy="1072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r>
                        <a:rPr lang="en-US" sz="3400" b="1" i="1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 </m:t>
                      </m:r>
                      <m:r>
                        <a:rPr lang="en-US" sz="34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3400" b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27" name="Rectangle 2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4764" y="2915314"/>
                <a:ext cx="1819216" cy="107247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7319079" y="2885217"/>
                <a:ext cx="1443921" cy="1072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𝟏𝟒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9079" y="2885217"/>
                <a:ext cx="1443921" cy="107202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5304393" y="2886597"/>
                <a:ext cx="2106987" cy="107247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𝟕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 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4393" y="2886597"/>
                <a:ext cx="2106987" cy="1072473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2544164" y="4732353"/>
                <a:ext cx="1819216" cy="1071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 </m:t>
                      </m:r>
                      <m:r>
                        <a:rPr lang="en-US" sz="3400" b="1" i="1" smtClean="0">
                          <a:latin typeface="Cambria Math" panose="02040503050406030204" pitchFamily="18" charset="0"/>
                        </a:rPr>
                        <m:t>:</m:t>
                      </m:r>
                      <m:r>
                        <a:rPr lang="en-US" sz="3400" b="1">
                          <a:latin typeface="Cambria Math"/>
                        </a:rPr>
                        <m:t>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4164" y="4732353"/>
                <a:ext cx="1819216" cy="1071832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Rectangle 31"/>
              <p:cNvSpPr/>
              <p:nvPr/>
            </p:nvSpPr>
            <p:spPr>
              <a:xfrm>
                <a:off x="6361169" y="4702256"/>
                <a:ext cx="1182631" cy="107202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 </m:t>
                      </m:r>
                      <m:f>
                        <m:fPr>
                          <m:ctrlP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34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3400" b="1" i="1">
                              <a:solidFill>
                                <a:srgbClr val="C00000"/>
                              </a:solidFill>
                              <a:latin typeface="Cambria Math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32" name="Rectangle 3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169" y="4702256"/>
                <a:ext cx="1182631" cy="1072025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4313793" y="4703636"/>
                <a:ext cx="2106987" cy="10718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𝟏</m:t>
                          </m:r>
                        </m:den>
                      </m:f>
                      <m:r>
                        <a:rPr lang="en-US" sz="3400" b="1">
                          <a:latin typeface="Cambria Math"/>
                        </a:rPr>
                        <m:t> 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𝐱</m:t>
                      </m:r>
                      <m:r>
                        <a:rPr lang="en-US" sz="3400" b="1" i="0" smtClean="0">
                          <a:latin typeface="Cambria Math" panose="02040503050406030204" pitchFamily="18" charset="0"/>
                        </a:rPr>
                        <m:t>  </m:t>
                      </m:r>
                      <m:f>
                        <m:fPr>
                          <m:ctrlPr>
                            <a:rPr lang="en-US" sz="3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3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US" sz="3400" b="1" dirty="0"/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3793" y="4703636"/>
                <a:ext cx="2106987" cy="1071832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7467929" y="4960812"/>
                <a:ext cx="990271" cy="6155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400" b="1" smtClean="0">
                          <a:latin typeface="Cambria Math"/>
                        </a:rPr>
                        <m:t>=</m:t>
                      </m:r>
                      <m:r>
                        <a:rPr lang="en-US" sz="3400" b="1" i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𝟒</m:t>
                      </m:r>
                    </m:oMath>
                  </m:oMathPara>
                </a14:m>
                <a:endParaRPr lang="en-US" sz="34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67929" y="4960812"/>
                <a:ext cx="990271" cy="615553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3934739"/>
      </p:ext>
    </p:extLst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07407E-6 L -0.22882 0.26018 " pathEditMode="relative" rAng="0" ptsTypes="AA">
                                      <p:cBhvr>
                                        <p:cTn id="20" dur="1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441" y="13009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7 L -0.64097 0.54537 " pathEditMode="relative" rAng="0" ptsTypes="AA">
                                      <p:cBhvr>
                                        <p:cTn id="22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2049" y="272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27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152400" y="152400"/>
            <a:ext cx="748145" cy="748145"/>
          </a:xfrm>
          <a:prstGeom prst="ellipse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4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1557" y="208556"/>
            <a:ext cx="8872443" cy="19020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40000"/>
              </a:lnSpc>
            </a:pPr>
            <a:r>
              <a:rPr lang="en-US" sz="2800" dirty="0" smtClean="0">
                <a:latin typeface="Times New Roman" panose="02020603050405020304" pitchFamily="18" charset="0"/>
                <a:cs typeface="Times New Roman" pitchFamily="18" charset="0"/>
              </a:rPr>
              <a:t>     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50kg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10kg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Hỏi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4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-gam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3359210" y="302789"/>
            <a:ext cx="2463397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có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50kg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72289" y="895583"/>
            <a:ext cx="1914307" cy="523220"/>
          </a:xfrm>
          <a:prstGeom prst="rect">
            <a:avLst/>
          </a:prstGeom>
          <a:solidFill>
            <a:schemeClr val="bg2"/>
          </a:solidFill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10kg </a:t>
            </a:r>
            <a:r>
              <a:rPr lang="en-US" sz="2800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507178" y="283686"/>
            <a:ext cx="1989913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đã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endParaRPr lang="en-US" sz="28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36921" y="1514193"/>
            <a:ext cx="8678479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itchFamily="18" charset="0"/>
              </a:rPr>
              <a:t>cả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lô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-gam </a:t>
            </a:r>
            <a:r>
              <a:rPr lang="en-US" sz="28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 10"/>
              <p:cNvSpPr/>
              <p:nvPr/>
            </p:nvSpPr>
            <p:spPr>
              <a:xfrm>
                <a:off x="4364244" y="726212"/>
                <a:ext cx="572593" cy="7863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400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400" b="1" i="0">
                              <a:latin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2400" b="1" i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sz="2400" b="1" i="0">
                              <a:latin typeface="Cambria Math" panose="02040503050406030204" pitchFamily="18" charset="0"/>
                            </a:rPr>
                            <m:t>𝟖</m:t>
                          </m:r>
                          <m:r>
                            <a:rPr lang="en-US" sz="2400" b="1" i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en-US" sz="2400" b="1" dirty="0"/>
              </a:p>
            </p:txBody>
          </p:sp>
        </mc:Choice>
        <mc:Fallback xmlns="">
          <p:sp>
            <p:nvSpPr>
              <p:cNvPr id="11" name="Rectangle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244" y="726212"/>
                <a:ext cx="572593" cy="78636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2901278" y="895583"/>
            <a:ext cx="4690249" cy="523220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chiều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4324404" y="743712"/>
                <a:ext cx="630301" cy="901785"/>
              </a:xfrm>
              <a:prstGeom prst="rect">
                <a:avLst/>
              </a:prstGeom>
              <a:solidFill>
                <a:schemeClr val="bg2"/>
              </a:solidFill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smtClean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f>
                        <m:fPr>
                          <m:ctrlPr>
                            <a:rPr lang="en-US" sz="2800" i="1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3 </m:t>
                          </m:r>
                        </m:num>
                        <m:den>
                          <m:r>
                            <a:rPr lang="en-US" sz="2800" b="0" i="0">
                              <a:solidFill>
                                <a:schemeClr val="accent6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8 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chemeClr val="accent6">
                      <a:lumMod val="5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4404" y="743712"/>
                <a:ext cx="630301" cy="90178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313593" y="2213893"/>
            <a:ext cx="57161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sz="2800" b="1" dirty="0">
              <a:solidFill>
                <a:srgbClr val="66003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94999" y="3599566"/>
            <a:ext cx="6511719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257403" y="4277504"/>
            <a:ext cx="13455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×      </a:t>
            </a:r>
          </a:p>
        </p:txBody>
      </p:sp>
      <p:graphicFrame>
        <p:nvGraphicFramePr>
          <p:cNvPr id="3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0683307"/>
              </p:ext>
            </p:extLst>
          </p:nvPr>
        </p:nvGraphicFramePr>
        <p:xfrm>
          <a:off x="3359619" y="4198223"/>
          <a:ext cx="486599" cy="9833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Equation" r:id="rId5" imgW="139680" imgH="393480" progId="Equation.3">
                  <p:embed/>
                </p:oleObj>
              </mc:Choice>
              <mc:Fallback>
                <p:oleObj name="Equation" r:id="rId5" imgW="139680" imgH="393480" progId="Equation.3">
                  <p:embed/>
                  <p:pic>
                    <p:nvPicPr>
                      <p:cNvPr id="13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9619" y="4198223"/>
                        <a:ext cx="486599" cy="98333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Rectangle 32"/>
          <p:cNvSpPr/>
          <p:nvPr/>
        </p:nvSpPr>
        <p:spPr>
          <a:xfrm>
            <a:off x="3888562" y="4268668"/>
            <a:ext cx="152477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= 15 (kg)</a:t>
            </a:r>
          </a:p>
        </p:txBody>
      </p:sp>
      <p:sp>
        <p:nvSpPr>
          <p:cNvPr id="34" name="Rectangle 33"/>
          <p:cNvSpPr/>
          <p:nvPr/>
        </p:nvSpPr>
        <p:spPr>
          <a:xfrm>
            <a:off x="651393" y="5063614"/>
            <a:ext cx="660148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Cả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bán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2186596" y="5657579"/>
            <a:ext cx="20399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+ 15 =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40069" y="6167471"/>
            <a:ext cx="32896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25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kg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đường</a:t>
            </a:r>
            <a:endParaRPr lang="en-US" sz="2800" dirty="0"/>
          </a:p>
        </p:txBody>
      </p:sp>
      <p:sp>
        <p:nvSpPr>
          <p:cNvPr id="36" name="Rectangle 35"/>
          <p:cNvSpPr/>
          <p:nvPr/>
        </p:nvSpPr>
        <p:spPr>
          <a:xfrm>
            <a:off x="654599" y="2702318"/>
            <a:ext cx="659828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buổi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sáng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hàng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còn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2537510" y="3297409"/>
            <a:ext cx="16433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50 – 10 = </a:t>
            </a:r>
          </a:p>
        </p:txBody>
      </p:sp>
      <p:sp>
        <p:nvSpPr>
          <p:cNvPr id="38" name="Rectangle 37"/>
          <p:cNvSpPr/>
          <p:nvPr/>
        </p:nvSpPr>
        <p:spPr>
          <a:xfrm>
            <a:off x="3933752" y="5644251"/>
            <a:ext cx="1233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25 (kg)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50859" y="3284551"/>
            <a:ext cx="14125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40 ( kg )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8" grpId="0" animBg="1"/>
      <p:bldP spid="22" grpId="0" animBg="1"/>
      <p:bldP spid="20" grpId="0" animBg="1"/>
      <p:bldP spid="26" grpId="0" animBg="1"/>
      <p:bldP spid="28" grpId="0"/>
      <p:bldP spid="30" grpId="0"/>
      <p:bldP spid="31" grpId="0"/>
      <p:bldP spid="33" grpId="0"/>
      <p:bldP spid="34" grpId="0"/>
      <p:bldP spid="35" grpId="0"/>
      <p:bldP spid="14" grpId="0"/>
      <p:bldP spid="36" grpId="0"/>
      <p:bldP spid="37" grpId="0"/>
      <p:bldP spid="38" grpId="0"/>
      <p:bldP spid="1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</TotalTime>
  <Words>708</Words>
  <Application>Microsoft Office PowerPoint</Application>
  <PresentationFormat>On-screen Show (4:3)</PresentationFormat>
  <Paragraphs>120</Paragraphs>
  <Slides>12</Slides>
  <Notes>4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Office Theme</vt:lpstr>
      <vt:lpstr>Equation</vt:lpstr>
      <vt:lpstr>     TRƯỜNG TIỂU HỌC  KIÊU KỴ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cô và các em  học sinh</dc:title>
  <dc:creator>NP COMPUTER</dc:creator>
  <cp:lastModifiedBy>Admin</cp:lastModifiedBy>
  <cp:revision>49</cp:revision>
  <dcterms:created xsi:type="dcterms:W3CDTF">2006-08-16T00:00:00Z</dcterms:created>
  <dcterms:modified xsi:type="dcterms:W3CDTF">2022-03-17T01:50:43Z</dcterms:modified>
</cp:coreProperties>
</file>